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4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E HEITKAMP" userId="bf8f6494-dde3-4085-bca1-d466578b296e" providerId="ADAL" clId="{02514881-BF94-438A-AD8D-50122F0F8ACB}"/>
    <pc:docChg chg="custSel modSld">
      <pc:chgData name="JAMIE HEITKAMP" userId="bf8f6494-dde3-4085-bca1-d466578b296e" providerId="ADAL" clId="{02514881-BF94-438A-AD8D-50122F0F8ACB}" dt="2024-02-15T12:22:32.643" v="476" actId="115"/>
      <pc:docMkLst>
        <pc:docMk/>
      </pc:docMkLst>
      <pc:sldChg chg="modSp">
        <pc:chgData name="JAMIE HEITKAMP" userId="bf8f6494-dde3-4085-bca1-d466578b296e" providerId="ADAL" clId="{02514881-BF94-438A-AD8D-50122F0F8ACB}" dt="2024-02-15T12:22:32.643" v="476" actId="115"/>
        <pc:sldMkLst>
          <pc:docMk/>
          <pc:sldMk cId="1850711598" sldId="256"/>
        </pc:sldMkLst>
        <pc:spChg chg="mod">
          <ac:chgData name="JAMIE HEITKAMP" userId="bf8f6494-dde3-4085-bca1-d466578b296e" providerId="ADAL" clId="{02514881-BF94-438A-AD8D-50122F0F8ACB}" dt="2024-02-15T12:22:32.643" v="476" actId="115"/>
          <ac:spMkLst>
            <pc:docMk/>
            <pc:sldMk cId="1850711598" sldId="256"/>
            <ac:spMk id="16" creationId="{00E025B4-77DD-4E97-B551-945AA35E27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9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6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EEED-4530-499C-A6C9-2BB35437176E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2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eitkamp@gcswave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91FF-8534-41A2-BD39-68BEC4D6B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07" y="413341"/>
            <a:ext cx="7772400" cy="73427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BZipaDeeDooDah"/>
                <a:ea typeface="KBZipaDeeDooDah" panose="02000603000000000000" pitchFamily="2" charset="0"/>
              </a:rPr>
              <a:t>Unit 3 Text Set 1 Newsletter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579D7-5D6C-4BA4-B619-BCF5164A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236" y="1239353"/>
            <a:ext cx="1802099" cy="441973"/>
          </a:xfrm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Important Dates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35767-85D6-4344-B14F-5E9E2F9D0B6C}"/>
              </a:ext>
            </a:extLst>
          </p:cNvPr>
          <p:cNvSpPr/>
          <p:nvPr/>
        </p:nvSpPr>
        <p:spPr>
          <a:xfrm>
            <a:off x="423081" y="266131"/>
            <a:ext cx="6960358" cy="952613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24E98-41D6-477B-BB3A-3D1687002985}"/>
              </a:ext>
            </a:extLst>
          </p:cNvPr>
          <p:cNvSpPr txBox="1"/>
          <p:nvPr/>
        </p:nvSpPr>
        <p:spPr>
          <a:xfrm>
            <a:off x="588399" y="3624130"/>
            <a:ext cx="198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ECD727-CA04-4146-94B7-27F903FB818F}"/>
              </a:ext>
            </a:extLst>
          </p:cNvPr>
          <p:cNvSpPr txBox="1">
            <a:spLocks/>
          </p:cNvSpPr>
          <p:nvPr/>
        </p:nvSpPr>
        <p:spPr>
          <a:xfrm>
            <a:off x="2610231" y="1270677"/>
            <a:ext cx="4592933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Learning Targets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53124-D529-495E-AC39-2370F7154F67}"/>
              </a:ext>
            </a:extLst>
          </p:cNvPr>
          <p:cNvSpPr txBox="1"/>
          <p:nvPr/>
        </p:nvSpPr>
        <p:spPr>
          <a:xfrm>
            <a:off x="2652161" y="1702649"/>
            <a:ext cx="47828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j-lt"/>
              </a:rPr>
              <a:t>I can compare and contrast the viewpoint of different stories, especially in first- and third-person narrations.</a:t>
            </a:r>
          </a:p>
          <a:p>
            <a:r>
              <a:rPr lang="en-US" sz="1200" b="1" dirty="0">
                <a:latin typeface="+mj-lt"/>
              </a:rPr>
              <a:t>I can identify a flashback in a story.  </a:t>
            </a:r>
          </a:p>
          <a:p>
            <a:r>
              <a:rPr lang="en-US" sz="1200" b="1" dirty="0">
                <a:latin typeface="+mj-lt"/>
              </a:rPr>
              <a:t>I can produce a piece of writing that are appropriate for 4</a:t>
            </a:r>
            <a:r>
              <a:rPr lang="en-US" sz="1200" b="1" baseline="30000" dirty="0">
                <a:latin typeface="+mj-lt"/>
              </a:rPr>
              <a:t>th</a:t>
            </a:r>
            <a:r>
              <a:rPr lang="en-US" sz="1200" b="1" dirty="0">
                <a:latin typeface="+mj-lt"/>
              </a:rPr>
              <a:t> grade task, purposes, and audiences.  </a:t>
            </a:r>
          </a:p>
          <a:p>
            <a:endParaRPr lang="en-US" sz="16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EE1A1C-B65D-4595-B393-199D0C7FB1ED}"/>
              </a:ext>
            </a:extLst>
          </p:cNvPr>
          <p:cNvSpPr txBox="1">
            <a:spLocks/>
          </p:cNvSpPr>
          <p:nvPr/>
        </p:nvSpPr>
        <p:spPr>
          <a:xfrm>
            <a:off x="715014" y="8543499"/>
            <a:ext cx="6376491" cy="5648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  <a:latin typeface="KBZipaDeeDooDah" panose="02000603000000000000" pitchFamily="2" charset="0"/>
                <a:ea typeface="KBZipaDeeDooDah" panose="02000603000000000000" pitchFamily="2" charset="0"/>
              </a:rPr>
              <a:t>Contact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034592-6D83-4A13-9CF9-E205DC21D9F6}"/>
              </a:ext>
            </a:extLst>
          </p:cNvPr>
          <p:cNvSpPr txBox="1"/>
          <p:nvPr/>
        </p:nvSpPr>
        <p:spPr>
          <a:xfrm>
            <a:off x="657650" y="9033912"/>
            <a:ext cx="643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Phone: 937-548-2815   ext. 3227              Email: </a:t>
            </a:r>
            <a:r>
              <a:rPr lang="en-US" sz="2400" b="1" dirty="0">
                <a:latin typeface="KG Call Me Maybe" panose="02000000000000000000" pitchFamily="2" charset="0"/>
                <a:hlinkClick r:id="rId2"/>
              </a:rPr>
              <a:t>jheitkamp@gcswave.com</a:t>
            </a:r>
            <a:endParaRPr lang="en-US" sz="2400" b="1" dirty="0">
              <a:latin typeface="KG Call Me Maybe" panose="02000000000000000000" pitchFamily="2" charset="0"/>
            </a:endParaRPr>
          </a:p>
          <a:p>
            <a:pPr algn="ctr"/>
            <a:r>
              <a:rPr lang="en-US" sz="2400" b="1">
                <a:latin typeface="KG Call Me Maybe" panose="02000000000000000000" pitchFamily="2" charset="0"/>
              </a:rPr>
              <a:t>Message through Remind</a:t>
            </a:r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15A5AAE-74BA-402B-B148-0DCAEEFF0A32}"/>
              </a:ext>
            </a:extLst>
          </p:cNvPr>
          <p:cNvSpPr txBox="1">
            <a:spLocks/>
          </p:cNvSpPr>
          <p:nvPr/>
        </p:nvSpPr>
        <p:spPr>
          <a:xfrm>
            <a:off x="624644" y="3633975"/>
            <a:ext cx="2900079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Vocabulary Words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227FD-FECC-433B-9529-7DA88B7334CD}"/>
              </a:ext>
            </a:extLst>
          </p:cNvPr>
          <p:cNvSpPr txBox="1"/>
          <p:nvPr/>
        </p:nvSpPr>
        <p:spPr>
          <a:xfrm>
            <a:off x="515038" y="1770350"/>
            <a:ext cx="2087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KG Call Me Maybe" panose="02000000000000000000" pitchFamily="2" charset="0"/>
              </a:rPr>
              <a:t>Feb. 19       No School 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Mar. 23	     End of 3</a:t>
            </a:r>
            <a:r>
              <a:rPr lang="en-US" b="1" baseline="30000" dirty="0">
                <a:latin typeface="KG Call Me Maybe" panose="02000000000000000000" pitchFamily="2" charset="0"/>
              </a:rPr>
              <a:t>rd</a:t>
            </a:r>
            <a:r>
              <a:rPr lang="en-US" b="1" dirty="0">
                <a:latin typeface="KG Call Me Maybe" panose="02000000000000000000" pitchFamily="2" charset="0"/>
              </a:rPr>
              <a:t> Quarter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Mar. 29      No School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April 1        No School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April 3-10   Ohio State Test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April 8       No School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9A8B0A2-AAA8-4088-9749-9B144927444D}"/>
              </a:ext>
            </a:extLst>
          </p:cNvPr>
          <p:cNvSpPr txBox="1">
            <a:spLocks/>
          </p:cNvSpPr>
          <p:nvPr/>
        </p:nvSpPr>
        <p:spPr>
          <a:xfrm>
            <a:off x="3667574" y="3643822"/>
            <a:ext cx="3551918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Reading Skills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09D688-374D-458A-9B47-F602F91D74FC}"/>
              </a:ext>
            </a:extLst>
          </p:cNvPr>
          <p:cNvSpPr txBox="1"/>
          <p:nvPr/>
        </p:nvSpPr>
        <p:spPr>
          <a:xfrm>
            <a:off x="3625146" y="4088148"/>
            <a:ext cx="386952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Gill Sans MT" panose="020B0502020104020203" pitchFamily="34" charset="0"/>
              </a:rPr>
              <a:t>Point of  View &amp; Perspective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-What is the point of view of the story?  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-How do you know? 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-Whose perspective is the story being told from?</a:t>
            </a:r>
          </a:p>
          <a:p>
            <a:r>
              <a:rPr lang="en-US" sz="1500" b="1" dirty="0">
                <a:latin typeface="Gill Sans MT" panose="020B0502020104020203" pitchFamily="34" charset="0"/>
              </a:rPr>
              <a:t>Flashback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-What is a flashback?  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-What happened during the flashback?  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-Why was this event important?</a:t>
            </a:r>
          </a:p>
          <a:p>
            <a:endParaRPr lang="en-US" sz="1500" dirty="0">
              <a:highlight>
                <a:srgbClr val="FFFF00"/>
              </a:highlight>
              <a:latin typeface="Gill Sans MT" panose="020B0502020104020203" pitchFamily="34" charset="0"/>
            </a:endParaRPr>
          </a:p>
          <a:p>
            <a:endParaRPr lang="en-US" sz="1400" dirty="0">
              <a:latin typeface="Gill Sans MT" panose="020B0502020104020203" pitchFamily="34" charset="0"/>
            </a:endParaRPr>
          </a:p>
          <a:p>
            <a:endParaRPr lang="en-US" sz="1400" b="1" dirty="0">
              <a:latin typeface="KG Call Me Maybe" panose="02000000000000000000" pitchFamily="2" charset="0"/>
            </a:endParaRPr>
          </a:p>
          <a:p>
            <a:endParaRPr lang="en-US" sz="4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  <a:p>
            <a:r>
              <a:rPr lang="en-US" sz="2400" b="1" dirty="0">
                <a:latin typeface="KG Call Me Maybe" panose="02000000000000000000" pitchFamily="2" charset="0"/>
              </a:rPr>
              <a:t> </a:t>
            </a: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E025B4-77DD-4E97-B551-945AA35E27CE}"/>
              </a:ext>
            </a:extLst>
          </p:cNvPr>
          <p:cNvSpPr txBox="1"/>
          <p:nvPr/>
        </p:nvSpPr>
        <p:spPr>
          <a:xfrm>
            <a:off x="573064" y="4039425"/>
            <a:ext cx="31735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assigned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a task that is given out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generosity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a willingness and happiness to share in an unselfish way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gingerly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to do it carefully or with extreme caution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mature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to show the qualities of being an adult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organizations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groups of people who join together for a purpose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residents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people who live in a particular place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scattered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to be spread or thrown about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selective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very careful with making choices</a:t>
            </a:r>
          </a:p>
          <a:p>
            <a:pPr fontAlgn="base"/>
            <a:endParaRPr lang="en-US" sz="16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  <a:p>
            <a:pPr fontAlgn="base"/>
            <a:endParaRPr lang="en-US" sz="20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4820EA7-8C33-4DAC-8784-FEEFEA13514F}"/>
              </a:ext>
            </a:extLst>
          </p:cNvPr>
          <p:cNvSpPr txBox="1">
            <a:spLocks/>
          </p:cNvSpPr>
          <p:nvPr/>
        </p:nvSpPr>
        <p:spPr>
          <a:xfrm>
            <a:off x="554626" y="7573468"/>
            <a:ext cx="2097764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Grammar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CFB09B-ED82-46E0-B497-09B3ADD7445E}"/>
              </a:ext>
            </a:extLst>
          </p:cNvPr>
          <p:cNvSpPr txBox="1"/>
          <p:nvPr/>
        </p:nvSpPr>
        <p:spPr>
          <a:xfrm>
            <a:off x="624644" y="7965854"/>
            <a:ext cx="21772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 Main Verb &amp; Helping Verb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E51B15CD-0F41-4D8C-8342-E4DCED23C6BB}"/>
              </a:ext>
            </a:extLst>
          </p:cNvPr>
          <p:cNvSpPr txBox="1">
            <a:spLocks/>
          </p:cNvSpPr>
          <p:nvPr/>
        </p:nvSpPr>
        <p:spPr>
          <a:xfrm>
            <a:off x="2813735" y="7566544"/>
            <a:ext cx="160662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Writing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6262EA-A186-4C9D-A441-19C2811A542A}"/>
              </a:ext>
            </a:extLst>
          </p:cNvPr>
          <p:cNvSpPr txBox="1"/>
          <p:nvPr/>
        </p:nvSpPr>
        <p:spPr>
          <a:xfrm>
            <a:off x="2763626" y="7998206"/>
            <a:ext cx="17590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Prompt Writing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B8556A-1193-4B0F-AAC7-5AA642A59029}"/>
              </a:ext>
            </a:extLst>
          </p:cNvPr>
          <p:cNvSpPr txBox="1"/>
          <p:nvPr/>
        </p:nvSpPr>
        <p:spPr>
          <a:xfrm>
            <a:off x="4534517" y="7886632"/>
            <a:ext cx="26194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Read 20 minutes</a:t>
            </a:r>
          </a:p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Study vocabulary words</a:t>
            </a:r>
          </a:p>
          <a:p>
            <a:pPr fontAlgn="base"/>
            <a:r>
              <a:rPr lang="en-US" sz="1400" b="1" dirty="0" err="1">
                <a:latin typeface="Agency FB" panose="020B0503020202020204" pitchFamily="34" charset="0"/>
              </a:rPr>
              <a:t>ixL</a:t>
            </a:r>
            <a:r>
              <a:rPr lang="en-US" sz="1400" b="1" dirty="0">
                <a:latin typeface="Agency FB" panose="020B0503020202020204" pitchFamily="34" charset="0"/>
              </a:rPr>
              <a:t> Skill Plans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C4DFEB0-1CC6-4959-A1E2-BF631EFB5B73}"/>
              </a:ext>
            </a:extLst>
          </p:cNvPr>
          <p:cNvSpPr txBox="1">
            <a:spLocks/>
          </p:cNvSpPr>
          <p:nvPr/>
        </p:nvSpPr>
        <p:spPr>
          <a:xfrm>
            <a:off x="4534517" y="7516661"/>
            <a:ext cx="2684975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At Home Practice Ideas</a:t>
            </a:r>
          </a:p>
        </p:txBody>
      </p:sp>
    </p:spTree>
    <p:extLst>
      <p:ext uri="{BB962C8B-B14F-4D97-AF65-F5344CB8AC3E}">
        <p14:creationId xmlns:p14="http://schemas.microsoft.com/office/powerpoint/2010/main" val="185071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b4c8f522-c1be-41eb-bf4d-a9c34f20f00c" xsi:nil="true"/>
    <Math_Settings xmlns="b4c8f522-c1be-41eb-bf4d-a9c34f20f00c" xsi:nil="true"/>
    <Owner xmlns="b4c8f522-c1be-41eb-bf4d-a9c34f20f00c">
      <UserInfo>
        <DisplayName/>
        <AccountId xsi:nil="true"/>
        <AccountType/>
      </UserInfo>
    </Owner>
    <Distribution_Groups xmlns="b4c8f522-c1be-41eb-bf4d-a9c34f20f00c" xsi:nil="true"/>
    <Invited_Students xmlns="b4c8f522-c1be-41eb-bf4d-a9c34f20f00c" xsi:nil="true"/>
    <DefaultSectionNames xmlns="b4c8f522-c1be-41eb-bf4d-a9c34f20f00c" xsi:nil="true"/>
    <FolderType xmlns="b4c8f522-c1be-41eb-bf4d-a9c34f20f00c" xsi:nil="true"/>
    <Student_Groups xmlns="b4c8f522-c1be-41eb-bf4d-a9c34f20f00c">
      <UserInfo>
        <DisplayName/>
        <AccountId xsi:nil="true"/>
        <AccountType/>
      </UserInfo>
    </Student_Groups>
    <Invited_Teachers xmlns="b4c8f522-c1be-41eb-bf4d-a9c34f20f00c" xsi:nil="true"/>
    <_activity xmlns="b4c8f522-c1be-41eb-bf4d-a9c34f20f00c" xsi:nil="true"/>
    <Templates xmlns="b4c8f522-c1be-41eb-bf4d-a9c34f20f00c" xsi:nil="true"/>
    <AppVersion xmlns="b4c8f522-c1be-41eb-bf4d-a9c34f20f00c" xsi:nil="true"/>
    <Is_Collaboration_Space_Locked xmlns="b4c8f522-c1be-41eb-bf4d-a9c34f20f00c" xsi:nil="true"/>
    <Self_Registration_Enabled xmlns="b4c8f522-c1be-41eb-bf4d-a9c34f20f00c" xsi:nil="true"/>
    <Has_Teacher_Only_SectionGroup xmlns="b4c8f522-c1be-41eb-bf4d-a9c34f20f00c" xsi:nil="true"/>
    <CultureName xmlns="b4c8f522-c1be-41eb-bf4d-a9c34f20f00c" xsi:nil="true"/>
    <Students xmlns="b4c8f522-c1be-41eb-bf4d-a9c34f20f00c">
      <UserInfo>
        <DisplayName/>
        <AccountId xsi:nil="true"/>
        <AccountType/>
      </UserInfo>
    </Students>
    <TeamsChannelId xmlns="b4c8f522-c1be-41eb-bf4d-a9c34f20f00c" xsi:nil="true"/>
    <IsNotebookLocked xmlns="b4c8f522-c1be-41eb-bf4d-a9c34f20f00c" xsi:nil="true"/>
    <Self_Registration_Enabled0 xmlns="b4c8f522-c1be-41eb-bf4d-a9c34f20f00c" xsi:nil="true"/>
    <NotebookType xmlns="b4c8f522-c1be-41eb-bf4d-a9c34f20f00c" xsi:nil="true"/>
    <Teachers xmlns="b4c8f522-c1be-41eb-bf4d-a9c34f20f00c">
      <UserInfo>
        <DisplayName/>
        <AccountId xsi:nil="true"/>
        <AccountType/>
      </UserInfo>
    </Teach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82BB49505424BA381E34161910C4D" ma:contentTypeVersion="37" ma:contentTypeDescription="Create a new document." ma:contentTypeScope="" ma:versionID="eabf14b2c756287c847f3d5c5dc140c6">
  <xsd:schema xmlns:xsd="http://www.w3.org/2001/XMLSchema" xmlns:xs="http://www.w3.org/2001/XMLSchema" xmlns:p="http://schemas.microsoft.com/office/2006/metadata/properties" xmlns:ns3="b4c8f522-c1be-41eb-bf4d-a9c34f20f00c" xmlns:ns4="9c019b88-2f71-46c9-8782-b6379448d859" targetNamespace="http://schemas.microsoft.com/office/2006/metadata/properties" ma:root="true" ma:fieldsID="b730b076bba9ee7695d740e89fb3c016" ns3:_="" ns4:_="">
    <xsd:import namespace="b4c8f522-c1be-41eb-bf4d-a9c34f20f00c"/>
    <xsd:import namespace="9c019b88-2f71-46c9-8782-b6379448d85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TeamsChannelId" minOccurs="0"/>
                <xsd:element ref="ns3:Math_Settings" minOccurs="0"/>
                <xsd:element ref="ns3:Templates" minOccurs="0"/>
                <xsd:element ref="ns3:Distribution_Groups" minOccurs="0"/>
                <xsd:element ref="ns3:LMS_Mappings" minOccurs="0"/>
                <xsd:element ref="ns3:Self_Registration_Enabled0" minOccurs="0"/>
                <xsd:element ref="ns3:Is_Collaboration_Space_Locked" minOccurs="0"/>
                <xsd:element ref="ns3:IsNotebookLocked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8f522-c1be-41eb-bf4d-a9c34f20f0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9b88-2f71-46c9-8782-b6379448d85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7075C1-A6A6-4452-930E-55EB6DDCDF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81924E-A690-4399-BFCC-B1462A91354D}">
  <ds:schemaRefs>
    <ds:schemaRef ds:uri="http://purl.org/dc/dcmitype/"/>
    <ds:schemaRef ds:uri="9c019b88-2f71-46c9-8782-b6379448d859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b4c8f522-c1be-41eb-bf4d-a9c34f20f00c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8CD537A-19E5-439E-A34B-196E95F8B8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8f522-c1be-41eb-bf4d-a9c34f20f00c"/>
    <ds:schemaRef ds:uri="9c019b88-2f71-46c9-8782-b6379448d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19922</TotalTime>
  <Words>263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Agency FB</vt:lpstr>
      <vt:lpstr>Arial</vt:lpstr>
      <vt:lpstr>Calibri</vt:lpstr>
      <vt:lpstr>Calibri Light</vt:lpstr>
      <vt:lpstr>Cambria Math</vt:lpstr>
      <vt:lpstr>Eras Light ITC</vt:lpstr>
      <vt:lpstr>Gill Sans MT</vt:lpstr>
      <vt:lpstr>KBZipaDeeDooDah</vt:lpstr>
      <vt:lpstr>KG Call Me Maybe</vt:lpstr>
      <vt:lpstr>Office Theme</vt:lpstr>
      <vt:lpstr>Unit 3 Text Set 1 Newsletter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Newsletter</dc:title>
  <dc:creator>JAMIE HEITKAMP</dc:creator>
  <cp:lastModifiedBy>JAMIE HEITKAMP</cp:lastModifiedBy>
  <cp:revision>21</cp:revision>
  <cp:lastPrinted>2024-02-15T12:12:09Z</cp:lastPrinted>
  <dcterms:created xsi:type="dcterms:W3CDTF">2023-07-24T16:11:42Z</dcterms:created>
  <dcterms:modified xsi:type="dcterms:W3CDTF">2024-02-15T12:22:35Z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0x01010072782BB49505424BA381E34161910C4D</vt:lpwstr>
  </property>
</Properties>
</file>